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2" r:id="rId21"/>
    <p:sldId id="276" r:id="rId22"/>
    <p:sldId id="277" r:id="rId23"/>
    <p:sldId id="278" r:id="rId24"/>
    <p:sldId id="279" r:id="rId25"/>
    <p:sldId id="281" r:id="rId26"/>
    <p:sldId id="280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71"/>
    <p:restoredTop sz="94719"/>
  </p:normalViewPr>
  <p:slideViewPr>
    <p:cSldViewPr snapToGrid="0" snapToObjects="1">
      <p:cViewPr varScale="1">
        <p:scale>
          <a:sx n="148" d="100"/>
          <a:sy n="148" d="100"/>
        </p:scale>
        <p:origin x="15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401EC-8D83-9B44-BB60-EE7DCE6E8F71}" type="datetimeFigureOut">
              <a:rPr lang="sv-SE" smtClean="0"/>
              <a:t>2021-12-06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4323EE-E0E0-924D-BC45-BBA9A46E3D9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14191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323EE-E0E0-924D-BC45-BBA9A46E3D9B}" type="slidenum">
              <a:rPr lang="sv-SE" smtClean="0"/>
              <a:t>35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05563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12/6/21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282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12/6/21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826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12/6/21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807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12/6/21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75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12/6/21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851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12/6/21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830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12/6/21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188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12/6/21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847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12/6/21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968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12/6/21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725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12/6/21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67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12/6/21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88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oretagande.se/skoj-lasning/om-farger-och-fargers-betydelse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uxplanet.org/create-emotion-with-color-in-ux-design-446a3766b085#.833er7ne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0904" y="-4078"/>
            <a:ext cx="4641096" cy="10565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1B1C0996-23B8-45CC-BC8F-5999DFA0DC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2" r="-2" b="4949"/>
          <a:stretch/>
        </p:blipFill>
        <p:spPr>
          <a:xfrm>
            <a:off x="20" y="1074544"/>
            <a:ext cx="7573364" cy="5069861"/>
          </a:xfrm>
          <a:prstGeom prst="rect">
            <a:avLst/>
          </a:prstGeom>
        </p:spPr>
      </p:pic>
      <p:sp>
        <p:nvSpPr>
          <p:cNvPr id="23" name="Rectangle 12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7" y="1095508"/>
            <a:ext cx="4606533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7FB647-FF39-1247-9CB7-23E946B068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3503" y="1709530"/>
            <a:ext cx="3754671" cy="2528515"/>
          </a:xfrm>
        </p:spPr>
        <p:txBody>
          <a:bodyPr anchor="b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Gränssnittsdesign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226988-DEE1-0C4E-98F9-EF4E2BC6A1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6915" y="4238046"/>
            <a:ext cx="3751260" cy="1741404"/>
          </a:xfrm>
        </p:spPr>
        <p:txBody>
          <a:bodyPr anchor="t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Lars Strömberg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7534656" cy="73455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icture containing logo&#10;&#10;Description automatically generated">
            <a:extLst>
              <a:ext uri="{FF2B5EF4-FFF2-40B4-BE49-F238E27FC236}">
                <a16:creationId xmlns:a16="http://schemas.microsoft.com/office/drawing/2014/main" id="{FDA31BEA-6871-A643-B666-54FC089A0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4775" y="6176409"/>
            <a:ext cx="24257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69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55" y="-4078"/>
            <a:ext cx="4641096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wearing a blue shirt and tie&#10;&#10;Description automatically generated with medium confidence">
            <a:extLst>
              <a:ext uri="{FF2B5EF4-FFF2-40B4-BE49-F238E27FC236}">
                <a16:creationId xmlns:a16="http://schemas.microsoft.com/office/drawing/2014/main" id="{533600F9-5AC2-7D4C-AB0F-873CF3F4C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971" r="2" b="23215"/>
          <a:stretch/>
        </p:blipFill>
        <p:spPr>
          <a:xfrm>
            <a:off x="20" y="1074544"/>
            <a:ext cx="7562606" cy="50698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1095508"/>
            <a:ext cx="46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ADF3EB-99D1-2543-9628-5CDE1DCD7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03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>
                <a:solidFill>
                  <a:schemeClr val="tx2"/>
                </a:solidFill>
              </a:rPr>
              <a:t>Inger Förtroende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7534656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85AAE23-FCB6-4663-907C-0110B0FDC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6167615"/>
            <a:ext cx="46034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5D6D19-FDFA-0143-8CA1-ED55CAD20C91}"/>
              </a:ext>
            </a:extLst>
          </p:cNvPr>
          <p:cNvSpPr txBox="1"/>
          <p:nvPr/>
        </p:nvSpPr>
        <p:spPr>
          <a:xfrm>
            <a:off x="10576754" y="6357091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Stämningar</a:t>
            </a:r>
          </a:p>
        </p:txBody>
      </p:sp>
    </p:spTree>
    <p:extLst>
      <p:ext uri="{BB962C8B-B14F-4D97-AF65-F5344CB8AC3E}">
        <p14:creationId xmlns:p14="http://schemas.microsoft.com/office/powerpoint/2010/main" val="110707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AB9E4-889C-C94E-BAFD-A2F4D9996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Lyxigt</a:t>
            </a:r>
            <a:br>
              <a:rPr lang="sv-SE" dirty="0"/>
            </a:br>
            <a:r>
              <a:rPr lang="sv-SE" dirty="0"/>
              <a:t>Majestätisk</a:t>
            </a:r>
            <a:br>
              <a:rPr lang="sv-SE" dirty="0"/>
            </a:br>
            <a:r>
              <a:rPr lang="sv-SE" dirty="0"/>
              <a:t>Rikedom</a:t>
            </a:r>
            <a:br>
              <a:rPr lang="sv-SE" dirty="0"/>
            </a:br>
            <a:r>
              <a:rPr lang="sv-SE" dirty="0" err="1"/>
              <a:t>Feminitet</a:t>
            </a:r>
            <a:endParaRPr lang="sv-SE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5C4528E-9236-4D4A-84BB-4240C2144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6863" y="1624218"/>
            <a:ext cx="6172200" cy="335873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91B875-6A27-DD46-9096-3A722805CAB8}"/>
              </a:ext>
            </a:extLst>
          </p:cNvPr>
          <p:cNvSpPr txBox="1"/>
          <p:nvPr/>
        </p:nvSpPr>
        <p:spPr>
          <a:xfrm>
            <a:off x="10576754" y="6357091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Stämningar</a:t>
            </a:r>
          </a:p>
        </p:txBody>
      </p:sp>
    </p:spTree>
    <p:extLst>
      <p:ext uri="{BB962C8B-B14F-4D97-AF65-F5344CB8AC3E}">
        <p14:creationId xmlns:p14="http://schemas.microsoft.com/office/powerpoint/2010/main" val="3648768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29BEC-94ED-4A48-BE6B-066DDB7B8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Mer om färger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D429D-DA67-9344-BA03-149204481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>
                <a:hlinkClick r:id="rId2"/>
              </a:rPr>
              <a:t>https://www.foretagande.se/skoj-lasning/om-farger-och-fargers-betydelse</a:t>
            </a:r>
            <a:endParaRPr lang="sv-SE" dirty="0"/>
          </a:p>
          <a:p>
            <a:endParaRPr lang="sv-S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F048B6-2D6C-984D-A125-5070E8D7C088}"/>
              </a:ext>
            </a:extLst>
          </p:cNvPr>
          <p:cNvSpPr txBox="1"/>
          <p:nvPr/>
        </p:nvSpPr>
        <p:spPr>
          <a:xfrm>
            <a:off x="10576754" y="6357091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Stämningar</a:t>
            </a:r>
          </a:p>
        </p:txBody>
      </p:sp>
    </p:spTree>
    <p:extLst>
      <p:ext uri="{BB962C8B-B14F-4D97-AF65-F5344CB8AC3E}">
        <p14:creationId xmlns:p14="http://schemas.microsoft.com/office/powerpoint/2010/main" val="3614666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55" y="-4078"/>
            <a:ext cx="4641096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5B6FC35-EFD9-2140-9089-6919BFD095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51" r="3" b="17812"/>
          <a:stretch/>
        </p:blipFill>
        <p:spPr bwMode="auto">
          <a:xfrm>
            <a:off x="20" y="1074544"/>
            <a:ext cx="7562606" cy="506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1095508"/>
            <a:ext cx="46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47A5CD-CDE8-D14E-B7B8-63550DEDD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03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>
                <a:solidFill>
                  <a:schemeClr val="tx2"/>
                </a:solidFill>
              </a:rPr>
              <a:t>Färghjulet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7534656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85AAE23-FCB6-4663-907C-0110B0FDC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6167615"/>
            <a:ext cx="46034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340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Shape&#10;&#10;Description automatically generated">
            <a:extLst>
              <a:ext uri="{FF2B5EF4-FFF2-40B4-BE49-F238E27FC236}">
                <a16:creationId xmlns:a16="http://schemas.microsoft.com/office/drawing/2014/main" id="{24A2D4C3-6AC7-504C-A8FE-A4C600E55D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498" r="3884" b="2"/>
          <a:stretch/>
        </p:blipFill>
        <p:spPr>
          <a:xfrm>
            <a:off x="643466" y="966276"/>
            <a:ext cx="6216561" cy="416747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0"/>
            <a:ext cx="4603482" cy="611240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A92EC-8194-6146-A235-77368CB59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03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2000" b="0" cap="all" dirty="0">
                <a:solidFill>
                  <a:schemeClr val="tx2"/>
                </a:solidFill>
              </a:rPr>
              <a:t>Analogous Colors</a:t>
            </a:r>
            <a:br>
              <a:rPr lang="en-US" sz="2000" b="0" cap="all" dirty="0">
                <a:solidFill>
                  <a:schemeClr val="tx2"/>
                </a:solidFill>
              </a:rPr>
            </a:br>
            <a:r>
              <a:rPr lang="en-US" sz="2000" b="0" cap="all" dirty="0">
                <a:solidFill>
                  <a:schemeClr val="tx2"/>
                </a:solidFill>
              </a:rPr>
              <a:t>- </a:t>
            </a:r>
            <a:r>
              <a:rPr lang="en-US" sz="2000" b="0" cap="all" dirty="0" err="1">
                <a:solidFill>
                  <a:schemeClr val="tx2"/>
                </a:solidFill>
              </a:rPr>
              <a:t>Inte</a:t>
            </a:r>
            <a:r>
              <a:rPr lang="en-US" sz="2000" b="0" cap="all" dirty="0">
                <a:solidFill>
                  <a:schemeClr val="tx2"/>
                </a:solidFill>
              </a:rPr>
              <a:t> </a:t>
            </a:r>
            <a:r>
              <a:rPr lang="en-US" sz="2000" b="0" cap="all" dirty="0" err="1">
                <a:solidFill>
                  <a:schemeClr val="tx2"/>
                </a:solidFill>
              </a:rPr>
              <a:t>ansträngande</a:t>
            </a:r>
            <a:br>
              <a:rPr lang="en-US" sz="2000" b="0" cap="all" dirty="0">
                <a:solidFill>
                  <a:schemeClr val="tx2"/>
                </a:solidFill>
              </a:rPr>
            </a:br>
            <a:r>
              <a:rPr lang="en-US" sz="2000" b="0" cap="all" dirty="0">
                <a:solidFill>
                  <a:schemeClr val="tx2"/>
                </a:solidFill>
              </a:rPr>
              <a:t>- Bra </a:t>
            </a:r>
            <a:r>
              <a:rPr lang="en-US" sz="2000" b="0" cap="all" dirty="0" err="1">
                <a:solidFill>
                  <a:schemeClr val="tx2"/>
                </a:solidFill>
              </a:rPr>
              <a:t>för</a:t>
            </a:r>
            <a:r>
              <a:rPr lang="en-US" sz="2000" b="0" cap="all" dirty="0">
                <a:solidFill>
                  <a:schemeClr val="tx2"/>
                </a:solidFill>
              </a:rPr>
              <a:t> </a:t>
            </a:r>
            <a:r>
              <a:rPr lang="en-US" sz="2000" b="0" cap="all" dirty="0" err="1">
                <a:solidFill>
                  <a:schemeClr val="tx2"/>
                </a:solidFill>
              </a:rPr>
              <a:t>bakgrunder</a:t>
            </a:r>
            <a:br>
              <a:rPr lang="en-US" sz="2000" b="0" cap="all" dirty="0">
                <a:solidFill>
                  <a:schemeClr val="tx2"/>
                </a:solidFill>
              </a:rPr>
            </a:br>
            <a:r>
              <a:rPr lang="en-US" sz="2000" b="0" cap="all" dirty="0">
                <a:solidFill>
                  <a:schemeClr val="tx2"/>
                </a:solidFill>
              </a:rPr>
              <a:t>- UI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7534656" cy="71359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85AAE23-FCB6-4663-907C-0110B0FDC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6167615"/>
            <a:ext cx="46034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D7250D-B554-CB42-84AA-A0A337D7F867}"/>
              </a:ext>
            </a:extLst>
          </p:cNvPr>
          <p:cNvSpPr txBox="1"/>
          <p:nvPr/>
        </p:nvSpPr>
        <p:spPr>
          <a:xfrm>
            <a:off x="10576754" y="635709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Färghjulet</a:t>
            </a:r>
          </a:p>
        </p:txBody>
      </p:sp>
    </p:spTree>
    <p:extLst>
      <p:ext uri="{BB962C8B-B14F-4D97-AF65-F5344CB8AC3E}">
        <p14:creationId xmlns:p14="http://schemas.microsoft.com/office/powerpoint/2010/main" val="4257509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Shape&#10;&#10;Description automatically generated">
            <a:extLst>
              <a:ext uri="{FF2B5EF4-FFF2-40B4-BE49-F238E27FC236}">
                <a16:creationId xmlns:a16="http://schemas.microsoft.com/office/drawing/2014/main" id="{C8D4B03F-2660-494E-8D6B-88002251B5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210" r="5035"/>
          <a:stretch/>
        </p:blipFill>
        <p:spPr>
          <a:xfrm>
            <a:off x="643466" y="966271"/>
            <a:ext cx="6216561" cy="416748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0"/>
            <a:ext cx="4603482" cy="611240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EA73D4-DB55-BB43-B893-4F1773903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03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1700" b="0" cap="all" dirty="0">
                <a:solidFill>
                  <a:schemeClr val="tx2"/>
                </a:solidFill>
              </a:rPr>
              <a:t>Complementary </a:t>
            </a:r>
            <a:r>
              <a:rPr lang="en-US" sz="1700" b="0" cap="all" dirty="0" err="1">
                <a:solidFill>
                  <a:schemeClr val="tx2"/>
                </a:solidFill>
              </a:rPr>
              <a:t>Colours</a:t>
            </a:r>
            <a:br>
              <a:rPr lang="en-US" sz="1700" b="0" cap="all" dirty="0">
                <a:solidFill>
                  <a:schemeClr val="tx2"/>
                </a:solidFill>
              </a:rPr>
            </a:br>
            <a:r>
              <a:rPr lang="en-US" sz="1700" b="0" cap="all" dirty="0">
                <a:solidFill>
                  <a:schemeClr val="tx2"/>
                </a:solidFill>
              </a:rPr>
              <a:t>- </a:t>
            </a:r>
            <a:r>
              <a:rPr lang="en-US" sz="1700" b="0" cap="all" dirty="0" err="1">
                <a:solidFill>
                  <a:schemeClr val="tx2"/>
                </a:solidFill>
              </a:rPr>
              <a:t>Ojämn</a:t>
            </a:r>
            <a:r>
              <a:rPr lang="en-US" sz="1700" b="0" cap="all" dirty="0">
                <a:solidFill>
                  <a:schemeClr val="tx2"/>
                </a:solidFill>
              </a:rPr>
              <a:t> </a:t>
            </a:r>
            <a:r>
              <a:rPr lang="en-US" sz="1700" b="0" cap="all" dirty="0" err="1">
                <a:solidFill>
                  <a:schemeClr val="tx2"/>
                </a:solidFill>
              </a:rPr>
              <a:t>desig</a:t>
            </a:r>
            <a:br>
              <a:rPr lang="en-US" sz="1700" b="0" cap="all" dirty="0">
                <a:solidFill>
                  <a:schemeClr val="tx2"/>
                </a:solidFill>
              </a:rPr>
            </a:br>
            <a:r>
              <a:rPr lang="en-US" sz="1700" b="0" cap="all" dirty="0">
                <a:solidFill>
                  <a:schemeClr val="tx2"/>
                </a:solidFill>
              </a:rPr>
              <a:t>- </a:t>
            </a:r>
            <a:r>
              <a:rPr lang="en-US" sz="1700" b="0" cap="all" dirty="0" err="1">
                <a:solidFill>
                  <a:schemeClr val="tx2"/>
                </a:solidFill>
              </a:rPr>
              <a:t>Färger</a:t>
            </a:r>
            <a:r>
              <a:rPr lang="en-US" sz="1700" b="0" cap="all" dirty="0">
                <a:solidFill>
                  <a:schemeClr val="tx2"/>
                </a:solidFill>
              </a:rPr>
              <a:t> </a:t>
            </a:r>
            <a:r>
              <a:rPr lang="en-US" sz="1700" b="0" cap="all" dirty="0" err="1">
                <a:solidFill>
                  <a:schemeClr val="tx2"/>
                </a:solidFill>
              </a:rPr>
              <a:t>stöter</a:t>
            </a:r>
            <a:r>
              <a:rPr lang="en-US" sz="1700" b="0" cap="all" dirty="0">
                <a:solidFill>
                  <a:schemeClr val="tx2"/>
                </a:solidFill>
              </a:rPr>
              <a:t> sig</a:t>
            </a:r>
            <a:br>
              <a:rPr lang="en-US" sz="1700" b="0" cap="all" dirty="0">
                <a:solidFill>
                  <a:schemeClr val="tx2"/>
                </a:solidFill>
              </a:rPr>
            </a:br>
            <a:r>
              <a:rPr lang="en-US" sz="1700" b="0" cap="all" dirty="0">
                <a:solidFill>
                  <a:schemeClr val="tx2"/>
                </a:solidFill>
              </a:rPr>
              <a:t>- </a:t>
            </a:r>
            <a:r>
              <a:rPr lang="en-US" sz="1700" b="0" cap="all" dirty="0" err="1">
                <a:solidFill>
                  <a:schemeClr val="tx2"/>
                </a:solidFill>
              </a:rPr>
              <a:t>Fångar</a:t>
            </a:r>
            <a:r>
              <a:rPr lang="en-US" sz="1700" b="0" cap="all" dirty="0">
                <a:solidFill>
                  <a:schemeClr val="tx2"/>
                </a:solidFill>
              </a:rPr>
              <a:t> </a:t>
            </a:r>
            <a:r>
              <a:rPr lang="en-US" sz="1700" b="0" cap="all" dirty="0" err="1">
                <a:solidFill>
                  <a:schemeClr val="tx2"/>
                </a:solidFill>
              </a:rPr>
              <a:t>uppmärksamhet</a:t>
            </a:r>
            <a:br>
              <a:rPr lang="en-US" sz="1700" b="0" cap="all" dirty="0">
                <a:solidFill>
                  <a:schemeClr val="tx2"/>
                </a:solidFill>
              </a:rPr>
            </a:br>
            <a:r>
              <a:rPr lang="en-US" sz="1700" b="0" cap="all" dirty="0">
                <a:solidFill>
                  <a:schemeClr val="tx2"/>
                </a:solidFill>
              </a:rPr>
              <a:t>- Logo design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7534656" cy="71359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85AAE23-FCB6-4663-907C-0110B0FDC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6167615"/>
            <a:ext cx="46034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C529BC-CE84-3F4D-BE60-2B698BAFA4E5}"/>
              </a:ext>
            </a:extLst>
          </p:cNvPr>
          <p:cNvSpPr txBox="1"/>
          <p:nvPr/>
        </p:nvSpPr>
        <p:spPr>
          <a:xfrm>
            <a:off x="10576754" y="635709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Färghjulet</a:t>
            </a:r>
          </a:p>
        </p:txBody>
      </p:sp>
    </p:spTree>
    <p:extLst>
      <p:ext uri="{BB962C8B-B14F-4D97-AF65-F5344CB8AC3E}">
        <p14:creationId xmlns:p14="http://schemas.microsoft.com/office/powerpoint/2010/main" val="2850054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Content Placeholder 8" descr="Shape&#10;&#10;Description automatically generated">
            <a:extLst>
              <a:ext uri="{FF2B5EF4-FFF2-40B4-BE49-F238E27FC236}">
                <a16:creationId xmlns:a16="http://schemas.microsoft.com/office/drawing/2014/main" id="{8A81A82A-09F2-1C4F-884C-222E068DB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380" r="2" b="2"/>
          <a:stretch/>
        </p:blipFill>
        <p:spPr>
          <a:xfrm>
            <a:off x="643466" y="966276"/>
            <a:ext cx="6216561" cy="416747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0"/>
            <a:ext cx="4603482" cy="611240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4B5B1-3D81-D74B-ACF5-56FFDDF05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03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2500" b="0" cap="all">
                <a:solidFill>
                  <a:schemeClr val="tx2"/>
                </a:solidFill>
              </a:rPr>
              <a:t>Split Colours</a:t>
            </a:r>
            <a:br>
              <a:rPr lang="en-US" sz="2500" b="0" cap="all">
                <a:solidFill>
                  <a:schemeClr val="tx2"/>
                </a:solidFill>
              </a:rPr>
            </a:br>
            <a:r>
              <a:rPr lang="en-US" sz="2500" b="0" cap="all">
                <a:solidFill>
                  <a:schemeClr val="tx2"/>
                </a:solidFill>
              </a:rPr>
              <a:t>- App ikoner</a:t>
            </a:r>
            <a:br>
              <a:rPr lang="en-US" sz="2500" b="0" cap="all">
                <a:solidFill>
                  <a:schemeClr val="tx2"/>
                </a:solidFill>
              </a:rPr>
            </a:br>
            <a:r>
              <a:rPr lang="en-US" sz="2500" b="0" cap="all">
                <a:solidFill>
                  <a:schemeClr val="tx2"/>
                </a:solidFill>
              </a:rPr>
              <a:t>Håller det enkelt</a:t>
            </a:r>
            <a:br>
              <a:rPr lang="en-US" sz="2500" b="0" cap="all">
                <a:solidFill>
                  <a:schemeClr val="tx2"/>
                </a:solidFill>
              </a:rPr>
            </a:br>
            <a:r>
              <a:rPr lang="en-US" sz="2500" b="0" cap="all">
                <a:solidFill>
                  <a:schemeClr val="tx2"/>
                </a:solidFill>
              </a:rPr>
              <a:t>- Står ut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7534656" cy="71359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5AAE23-FCB6-4663-907C-0110B0FDC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6167615"/>
            <a:ext cx="46034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62CE31-A537-F34D-9564-6E79396DDA81}"/>
              </a:ext>
            </a:extLst>
          </p:cNvPr>
          <p:cNvSpPr txBox="1"/>
          <p:nvPr/>
        </p:nvSpPr>
        <p:spPr>
          <a:xfrm>
            <a:off x="10576754" y="635709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Färghjulet</a:t>
            </a:r>
          </a:p>
        </p:txBody>
      </p:sp>
    </p:spTree>
    <p:extLst>
      <p:ext uri="{BB962C8B-B14F-4D97-AF65-F5344CB8AC3E}">
        <p14:creationId xmlns:p14="http://schemas.microsoft.com/office/powerpoint/2010/main" val="32098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Shape&#10;&#10;Description automatically generated">
            <a:extLst>
              <a:ext uri="{FF2B5EF4-FFF2-40B4-BE49-F238E27FC236}">
                <a16:creationId xmlns:a16="http://schemas.microsoft.com/office/drawing/2014/main" id="{AF94F79C-46DC-524B-B985-A256146C11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6" y="1107340"/>
            <a:ext cx="6216561" cy="388535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0"/>
            <a:ext cx="4603482" cy="611240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15817-9329-7E4B-9829-C954EB697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03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2000" b="0" cap="all">
                <a:solidFill>
                  <a:schemeClr val="tx2"/>
                </a:solidFill>
              </a:rPr>
              <a:t>Triadic Colours</a:t>
            </a:r>
            <a:br>
              <a:rPr lang="en-US" sz="2000" b="0" cap="all">
                <a:solidFill>
                  <a:schemeClr val="tx2"/>
                </a:solidFill>
              </a:rPr>
            </a:br>
            <a:r>
              <a:rPr lang="en-US" sz="2000" b="0" cap="all">
                <a:solidFill>
                  <a:schemeClr val="tx2"/>
                </a:solidFill>
              </a:rPr>
              <a:t>- Jämn och balanserad</a:t>
            </a:r>
            <a:br>
              <a:rPr lang="en-US" sz="2000" b="0" cap="all">
                <a:solidFill>
                  <a:schemeClr val="tx2"/>
                </a:solidFill>
              </a:rPr>
            </a:br>
            <a:r>
              <a:rPr lang="en-US" sz="2000" b="0" cap="all">
                <a:solidFill>
                  <a:schemeClr val="tx2"/>
                </a:solidFill>
              </a:rPr>
              <a:t>- Ser väldigt 90-tal ut (överanvändes då)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7534656" cy="71359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5AAE23-FCB6-4663-907C-0110B0FDC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6167615"/>
            <a:ext cx="46034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C45F64-8D77-9E43-9AAF-6F665AA393BE}"/>
              </a:ext>
            </a:extLst>
          </p:cNvPr>
          <p:cNvSpPr txBox="1"/>
          <p:nvPr/>
        </p:nvSpPr>
        <p:spPr>
          <a:xfrm>
            <a:off x="10576754" y="635709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Färghjulet</a:t>
            </a:r>
          </a:p>
        </p:txBody>
      </p:sp>
    </p:spTree>
    <p:extLst>
      <p:ext uri="{BB962C8B-B14F-4D97-AF65-F5344CB8AC3E}">
        <p14:creationId xmlns:p14="http://schemas.microsoft.com/office/powerpoint/2010/main" val="3923234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picture containing shape&#10;&#10;Description automatically generated">
            <a:extLst>
              <a:ext uri="{FF2B5EF4-FFF2-40B4-BE49-F238E27FC236}">
                <a16:creationId xmlns:a16="http://schemas.microsoft.com/office/drawing/2014/main" id="{D6BF020A-E91F-4B45-AB89-2FF1C4081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20" r="3970" b="1"/>
          <a:stretch/>
        </p:blipFill>
        <p:spPr>
          <a:xfrm>
            <a:off x="643466" y="966263"/>
            <a:ext cx="6216561" cy="416750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0"/>
            <a:ext cx="4603482" cy="611240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6C8289-752A-764C-AF2C-8F41DA7D3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03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1700" b="0" cap="all">
                <a:solidFill>
                  <a:schemeClr val="tx2"/>
                </a:solidFill>
              </a:rPr>
              <a:t>Monocromatic</a:t>
            </a:r>
            <a:br>
              <a:rPr lang="en-US" sz="1700" b="0" cap="all">
                <a:solidFill>
                  <a:schemeClr val="tx2"/>
                </a:solidFill>
              </a:rPr>
            </a:br>
            <a:r>
              <a:rPr lang="en-US" sz="1700" b="0" cap="all">
                <a:solidFill>
                  <a:schemeClr val="tx2"/>
                </a:solidFill>
              </a:rPr>
              <a:t>- Samma färg mixad med vit eller svart för kontrast.</a:t>
            </a:r>
            <a:br>
              <a:rPr lang="en-US" sz="1700" b="0" cap="all">
                <a:solidFill>
                  <a:schemeClr val="tx2"/>
                </a:solidFill>
              </a:rPr>
            </a:br>
            <a:r>
              <a:rPr lang="en-US" sz="1700" b="0" cap="all">
                <a:solidFill>
                  <a:schemeClr val="tx2"/>
                </a:solidFill>
              </a:rPr>
              <a:t>- Funkar väl med digital modern design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7534656" cy="71359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5AAE23-FCB6-4663-907C-0110B0FDC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6167615"/>
            <a:ext cx="46034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F69035-DCB7-7247-834C-96268A2DA0D4}"/>
              </a:ext>
            </a:extLst>
          </p:cNvPr>
          <p:cNvSpPr txBox="1"/>
          <p:nvPr/>
        </p:nvSpPr>
        <p:spPr>
          <a:xfrm>
            <a:off x="10576754" y="635709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Färghjulet</a:t>
            </a:r>
          </a:p>
        </p:txBody>
      </p:sp>
    </p:spTree>
    <p:extLst>
      <p:ext uri="{BB962C8B-B14F-4D97-AF65-F5344CB8AC3E}">
        <p14:creationId xmlns:p14="http://schemas.microsoft.com/office/powerpoint/2010/main" val="3685038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55" y="-4078"/>
            <a:ext cx="4641096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ifferent science and technology icons on a green background">
            <a:extLst>
              <a:ext uri="{FF2B5EF4-FFF2-40B4-BE49-F238E27FC236}">
                <a16:creationId xmlns:a16="http://schemas.microsoft.com/office/drawing/2014/main" id="{C5B4078A-4166-44D9-9164-4CAA0092CB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80" r="3" b="6738"/>
          <a:stretch/>
        </p:blipFill>
        <p:spPr>
          <a:xfrm>
            <a:off x="20" y="1074544"/>
            <a:ext cx="7562606" cy="50698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1095508"/>
            <a:ext cx="46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6989FB-1F9C-5F4E-BEA3-1306AC03C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03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 dirty="0">
                <a:solidFill>
                  <a:schemeClr val="tx2"/>
                </a:solidFill>
              </a:rPr>
              <a:t>Design </a:t>
            </a:r>
            <a:r>
              <a:rPr lang="en-US" b="0" cap="all" dirty="0" err="1">
                <a:solidFill>
                  <a:schemeClr val="tx2"/>
                </a:solidFill>
              </a:rPr>
              <a:t>Verktyg</a:t>
            </a:r>
            <a:endParaRPr lang="en-US" b="0" cap="all" dirty="0">
              <a:solidFill>
                <a:schemeClr val="tx2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7534656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85AAE23-FCB6-4663-907C-0110B0FDC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6167615"/>
            <a:ext cx="46034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99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7F807C5A-4DDE-4449-B560-256AC3E6E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8223" b="1"/>
          <a:stretch/>
        </p:blipFill>
        <p:spPr>
          <a:xfrm>
            <a:off x="20" y="-2"/>
            <a:ext cx="12191980" cy="685800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D5246-C87D-8044-BB12-2BE6F755D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9237" y="863600"/>
            <a:ext cx="6007100" cy="3366494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6000" b="0" cap="all">
                <a:solidFill>
                  <a:schemeClr val="bg1"/>
                </a:solidFill>
              </a:rPr>
              <a:t>Färgteori </a:t>
            </a:r>
          </a:p>
        </p:txBody>
      </p:sp>
    </p:spTree>
    <p:extLst>
      <p:ext uri="{BB962C8B-B14F-4D97-AF65-F5344CB8AC3E}">
        <p14:creationId xmlns:p14="http://schemas.microsoft.com/office/powerpoint/2010/main" val="550701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52BED0-296E-2F4B-8FD2-35B94410F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072110"/>
            <a:ext cx="3611029" cy="1862345"/>
          </a:xfrm>
        </p:spPr>
        <p:txBody>
          <a:bodyPr>
            <a:normAutofit/>
          </a:bodyPr>
          <a:lstStyle/>
          <a:p>
            <a:r>
              <a:rPr lang="sv-SE" dirty="0"/>
              <a:t>Color </a:t>
            </a:r>
            <a:r>
              <a:rPr lang="sv-SE" dirty="0" err="1"/>
              <a:t>Hunt</a:t>
            </a:r>
            <a:endParaRPr lang="sv-SE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557F7552-21BE-2745-BF63-06952F06E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2337" y="3382962"/>
            <a:ext cx="3048000" cy="1943100"/>
          </a:xfrm>
        </p:spPr>
      </p:pic>
      <p:pic>
        <p:nvPicPr>
          <p:cNvPr id="5" name="Content Placeholder 4" descr="Graphical user interface, PowerPoint&#10;&#10;Description automatically generated">
            <a:extLst>
              <a:ext uri="{FF2B5EF4-FFF2-40B4-BE49-F238E27FC236}">
                <a16:creationId xmlns:a16="http://schemas.microsoft.com/office/drawing/2014/main" id="{28997A17-FFA6-6943-BD2C-CBF581C932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62" r="13794" b="-1"/>
          <a:stretch/>
        </p:blipFill>
        <p:spPr>
          <a:xfrm>
            <a:off x="4695713" y="713436"/>
            <a:ext cx="7500472" cy="543112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E29722-264B-0241-B1E8-838451C6878D}"/>
              </a:ext>
            </a:extLst>
          </p:cNvPr>
          <p:cNvSpPr txBox="1"/>
          <p:nvPr/>
        </p:nvSpPr>
        <p:spPr>
          <a:xfrm>
            <a:off x="6499416" y="6254105"/>
            <a:ext cx="3910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dirty="0" err="1"/>
              <a:t>https</a:t>
            </a:r>
            <a:r>
              <a:rPr lang="sv-SE" sz="2800" dirty="0"/>
              <a:t>://</a:t>
            </a:r>
            <a:r>
              <a:rPr lang="sv-SE" sz="2800" dirty="0" err="1"/>
              <a:t>colorhunt.co</a:t>
            </a:r>
            <a:r>
              <a:rPr lang="sv-SE" sz="2800" dirty="0"/>
              <a:t>/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337CBE-2B94-8A46-8689-ACDB5C445EC1}"/>
              </a:ext>
            </a:extLst>
          </p:cNvPr>
          <p:cNvSpPr txBox="1"/>
          <p:nvPr/>
        </p:nvSpPr>
        <p:spPr>
          <a:xfrm>
            <a:off x="10113449" y="172052"/>
            <a:ext cx="178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Designverktyg</a:t>
            </a:r>
          </a:p>
        </p:txBody>
      </p:sp>
    </p:spTree>
    <p:extLst>
      <p:ext uri="{BB962C8B-B14F-4D97-AF65-F5344CB8AC3E}">
        <p14:creationId xmlns:p14="http://schemas.microsoft.com/office/powerpoint/2010/main" val="4227288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04CCB8-5460-4940-B9F5-99278256B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072110"/>
            <a:ext cx="3611029" cy="1862345"/>
          </a:xfrm>
        </p:spPr>
        <p:txBody>
          <a:bodyPr>
            <a:normAutofit/>
          </a:bodyPr>
          <a:lstStyle/>
          <a:p>
            <a:r>
              <a:rPr lang="sv-SE" dirty="0"/>
              <a:t>Flat UI Colors 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Chart, treemap chart&#10;&#10;Description automatically generated">
            <a:extLst>
              <a:ext uri="{FF2B5EF4-FFF2-40B4-BE49-F238E27FC236}">
                <a16:creationId xmlns:a16="http://schemas.microsoft.com/office/drawing/2014/main" id="{D95EF6DE-23CE-6043-9089-99017036F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175" y="3537589"/>
            <a:ext cx="3616325" cy="1633847"/>
          </a:xfrm>
        </p:spPr>
      </p:pic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46621ECF-86FF-874E-AA00-60309BE0A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714" y="1661950"/>
            <a:ext cx="6514470" cy="353409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E62EC5-759F-9444-BED1-708BC872ED49}"/>
              </a:ext>
            </a:extLst>
          </p:cNvPr>
          <p:cNvSpPr txBox="1"/>
          <p:nvPr/>
        </p:nvSpPr>
        <p:spPr>
          <a:xfrm>
            <a:off x="6202091" y="6254105"/>
            <a:ext cx="4505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dirty="0" err="1"/>
              <a:t>https</a:t>
            </a:r>
            <a:r>
              <a:rPr lang="sv-SE" sz="2800" dirty="0"/>
              <a:t>://</a:t>
            </a:r>
            <a:r>
              <a:rPr lang="sv-SE" sz="2800" dirty="0" err="1"/>
              <a:t>flatuicolors.com</a:t>
            </a:r>
            <a:r>
              <a:rPr lang="sv-SE" sz="2800" dirty="0"/>
              <a:t>/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C1E43C-A776-AD4E-918C-84C9C0705404}"/>
              </a:ext>
            </a:extLst>
          </p:cNvPr>
          <p:cNvSpPr txBox="1"/>
          <p:nvPr/>
        </p:nvSpPr>
        <p:spPr>
          <a:xfrm>
            <a:off x="10113449" y="172052"/>
            <a:ext cx="178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Designverktyg</a:t>
            </a:r>
          </a:p>
        </p:txBody>
      </p:sp>
    </p:spTree>
    <p:extLst>
      <p:ext uri="{BB962C8B-B14F-4D97-AF65-F5344CB8AC3E}">
        <p14:creationId xmlns:p14="http://schemas.microsoft.com/office/powerpoint/2010/main" val="911252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AB9944-0E5F-934D-B4F8-EA15D3189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072110"/>
            <a:ext cx="3611029" cy="1862345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sv-SE" sz="3100" dirty="0"/>
              <a:t>Material design </a:t>
            </a:r>
            <a:r>
              <a:rPr lang="sv-SE" sz="3100" dirty="0" err="1"/>
              <a:t>palette</a:t>
            </a:r>
            <a:endParaRPr lang="sv-SE" sz="31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69998140-441B-FA46-A062-20CB26B0F6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175" y="3473637"/>
            <a:ext cx="3616325" cy="1761750"/>
          </a:xfrm>
        </p:spPr>
      </p:pic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8F1EFBE-2095-5145-8EFC-4139FC3056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50" r="15972" b="2"/>
          <a:stretch/>
        </p:blipFill>
        <p:spPr>
          <a:xfrm>
            <a:off x="4695713" y="713436"/>
            <a:ext cx="7500472" cy="543112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A69AD-F83D-AC41-892E-6BA830FEADC9}"/>
              </a:ext>
            </a:extLst>
          </p:cNvPr>
          <p:cNvSpPr txBox="1"/>
          <p:nvPr/>
        </p:nvSpPr>
        <p:spPr>
          <a:xfrm>
            <a:off x="5329096" y="6254105"/>
            <a:ext cx="6251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dirty="0" err="1"/>
              <a:t>https</a:t>
            </a:r>
            <a:r>
              <a:rPr lang="sv-SE" sz="2800" dirty="0"/>
              <a:t>://</a:t>
            </a:r>
            <a:r>
              <a:rPr lang="sv-SE" sz="2800" dirty="0" err="1"/>
              <a:t>www.materialpalette.com</a:t>
            </a:r>
            <a:r>
              <a:rPr lang="sv-SE" sz="2800" dirty="0"/>
              <a:t>/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3DE66E-A78F-094A-879C-6290444B686B}"/>
              </a:ext>
            </a:extLst>
          </p:cNvPr>
          <p:cNvSpPr txBox="1"/>
          <p:nvPr/>
        </p:nvSpPr>
        <p:spPr>
          <a:xfrm>
            <a:off x="10113449" y="172052"/>
            <a:ext cx="178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Designverktyg</a:t>
            </a:r>
          </a:p>
        </p:txBody>
      </p:sp>
    </p:spTree>
    <p:extLst>
      <p:ext uri="{BB962C8B-B14F-4D97-AF65-F5344CB8AC3E}">
        <p14:creationId xmlns:p14="http://schemas.microsoft.com/office/powerpoint/2010/main" val="2010449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B99E45-76D0-C946-8BF4-C630183F9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072110"/>
            <a:ext cx="3611029" cy="1862345"/>
          </a:xfrm>
        </p:spPr>
        <p:txBody>
          <a:bodyPr>
            <a:normAutofit/>
          </a:bodyPr>
          <a:lstStyle/>
          <a:p>
            <a:r>
              <a:rPr lang="sv-SE" dirty="0" err="1"/>
              <a:t>ColorZilla</a:t>
            </a:r>
            <a:br>
              <a:rPr lang="sv-SE" dirty="0"/>
            </a:br>
            <a:r>
              <a:rPr lang="sv-SE" dirty="0"/>
              <a:t>extension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2E035C8-5245-5144-B574-6C52914D8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175" y="3344422"/>
            <a:ext cx="3616325" cy="2020181"/>
          </a:xfrm>
        </p:spPr>
      </p:pic>
      <p:pic>
        <p:nvPicPr>
          <p:cNvPr id="9" name="Content Placeholder 8" descr="Graphical user interface&#10;&#10;Description automatically generated">
            <a:extLst>
              <a:ext uri="{FF2B5EF4-FFF2-40B4-BE49-F238E27FC236}">
                <a16:creationId xmlns:a16="http://schemas.microsoft.com/office/drawing/2014/main" id="{C35411CB-755A-FC45-A4EA-A07FFE914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714" y="1816668"/>
            <a:ext cx="6514470" cy="322466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E805F6-E359-0441-8FEF-D864BF3510E8}"/>
              </a:ext>
            </a:extLst>
          </p:cNvPr>
          <p:cNvSpPr txBox="1"/>
          <p:nvPr/>
        </p:nvSpPr>
        <p:spPr>
          <a:xfrm>
            <a:off x="5873449" y="6254105"/>
            <a:ext cx="5129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dirty="0" err="1"/>
              <a:t>https</a:t>
            </a:r>
            <a:r>
              <a:rPr lang="sv-SE" sz="2800" dirty="0"/>
              <a:t>://</a:t>
            </a:r>
            <a:r>
              <a:rPr lang="sv-SE" sz="2800" dirty="0" err="1"/>
              <a:t>www.colorzilla.com</a:t>
            </a:r>
            <a:r>
              <a:rPr lang="sv-SE" sz="2800" dirty="0"/>
              <a:t>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28EAFD-4D3C-F944-9DF5-23D5376E57CC}"/>
              </a:ext>
            </a:extLst>
          </p:cNvPr>
          <p:cNvSpPr txBox="1"/>
          <p:nvPr/>
        </p:nvSpPr>
        <p:spPr>
          <a:xfrm>
            <a:off x="10113449" y="172052"/>
            <a:ext cx="178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Designverktyg</a:t>
            </a:r>
          </a:p>
        </p:txBody>
      </p:sp>
    </p:spTree>
    <p:extLst>
      <p:ext uri="{BB962C8B-B14F-4D97-AF65-F5344CB8AC3E}">
        <p14:creationId xmlns:p14="http://schemas.microsoft.com/office/powerpoint/2010/main" val="711964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9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11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45AE16-C810-D943-8DE4-AC0FF5403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072110"/>
            <a:ext cx="3611029" cy="1862345"/>
          </a:xfrm>
        </p:spPr>
        <p:txBody>
          <a:bodyPr>
            <a:normAutofit/>
          </a:bodyPr>
          <a:lstStyle/>
          <a:p>
            <a:r>
              <a:rPr lang="sv-SE"/>
              <a:t>Ytterligare läsning</a:t>
            </a:r>
            <a:endParaRPr lang="sv-SE" dirty="0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F39D8-A96F-0345-BA11-483C9DE6B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874" y="2934455"/>
            <a:ext cx="3616073" cy="2840139"/>
          </a:xfrm>
        </p:spPr>
        <p:txBody>
          <a:bodyPr anchor="t">
            <a:normAutofit/>
          </a:bodyPr>
          <a:lstStyle/>
          <a:p>
            <a:r>
              <a:rPr lang="sv-SE" dirty="0">
                <a:hlinkClick r:id="rId2"/>
              </a:rPr>
              <a:t>https://uxplanet.org/create-emotion-with-color-in-ux-design-446a3766b085#.833er7ned</a:t>
            </a:r>
            <a:endParaRPr lang="sv-SE" dirty="0"/>
          </a:p>
        </p:txBody>
      </p:sp>
      <p:pic>
        <p:nvPicPr>
          <p:cNvPr id="7" name="Graphic 6" descr="Books">
            <a:extLst>
              <a:ext uri="{FF2B5EF4-FFF2-40B4-BE49-F238E27FC236}">
                <a16:creationId xmlns:a16="http://schemas.microsoft.com/office/drawing/2014/main" id="{D8599FAB-3DC2-4FFF-BFAE-98CF51D90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12911" y="1295962"/>
            <a:ext cx="4266076" cy="4266076"/>
          </a:xfrm>
          <a:prstGeom prst="rect">
            <a:avLst/>
          </a:prstGeom>
        </p:spPr>
      </p:pic>
      <p:sp>
        <p:nvSpPr>
          <p:cNvPr id="35" name="Rectangle 15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7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9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21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23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A9EB46-E705-454D-AC33-B1769D9EA0F2}"/>
              </a:ext>
            </a:extLst>
          </p:cNvPr>
          <p:cNvSpPr txBox="1"/>
          <p:nvPr/>
        </p:nvSpPr>
        <p:spPr>
          <a:xfrm>
            <a:off x="10113449" y="172052"/>
            <a:ext cx="178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Designverktyg</a:t>
            </a:r>
          </a:p>
        </p:txBody>
      </p:sp>
    </p:spTree>
    <p:extLst>
      <p:ext uri="{BB962C8B-B14F-4D97-AF65-F5344CB8AC3E}">
        <p14:creationId xmlns:p14="http://schemas.microsoft.com/office/powerpoint/2010/main" val="14158383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AFC9462-3DD7-E245-8D66-A15316B8E9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4"/>
          <a:stretch/>
        </p:blipFill>
        <p:spPr>
          <a:xfrm>
            <a:off x="20" y="-2"/>
            <a:ext cx="12191980" cy="685800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699304-9EDF-5047-B23C-7073388D8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663" y="863600"/>
            <a:ext cx="6007100" cy="3366494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l"/>
            <a:r>
              <a:rPr lang="en-US" sz="6000" b="0" cap="all">
                <a:solidFill>
                  <a:schemeClr val="bg1"/>
                </a:solidFill>
              </a:rPr>
              <a:t>Typografi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760C7-131A-1D46-BBBA-522D2DF70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536" y="4290191"/>
            <a:ext cx="6074001" cy="1345689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algn="l">
              <a:lnSpc>
                <a:spcPct val="150000"/>
              </a:lnSpc>
              <a:spcBef>
                <a:spcPts val="930"/>
              </a:spcBef>
            </a:pP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623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13CD7F-736E-4AF7-AB2B-473CAA9E1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EDA2F5-6B28-478B-9AC4-43FE41E2B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916907"/>
            <a:ext cx="12192000" cy="23740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AE2E7-03FA-3948-AFE8-4944F68E8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102" y="4153113"/>
            <a:ext cx="9180747" cy="1248431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5400" b="0" cap="all">
                <a:solidFill>
                  <a:schemeClr val="bg1"/>
                </a:solidFill>
              </a:rPr>
              <a:t>Fonter spelar roll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01D712E-ABB9-4258-877D-9349C8577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979202"/>
            <a:ext cx="1006766" cy="22494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7528E56-1447-4C98-882B-CE2627950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1394F340-AB4E-6B4B-9101-1E5F644CDA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5102" y="484632"/>
            <a:ext cx="7252783" cy="29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69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4EE865D-5A59-4DD1-A94D-A8DBE4A9E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9723A0-D41B-4C41-8D49-B56A87465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3467"/>
            <a:ext cx="642915" cy="55710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D78E4380-EB41-B64D-BD08-2AD444866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5341" y="1302222"/>
            <a:ext cx="10233744" cy="42725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B8E2193-D83A-4F93-AA5A-6B128ADC2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15" y="6214533"/>
            <a:ext cx="11599127" cy="64346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65BEC9-9A64-4330-A094-2323D0EE1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7891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1DA58A-A755-4FCE-9BED-1E4AD6C95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611461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23EFB5-5855-497F-AC57-6C194148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6184551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EDC000-77FA-9948-9022-3B7B8649F865}"/>
              </a:ext>
            </a:extLst>
          </p:cNvPr>
          <p:cNvSpPr txBox="1"/>
          <p:nvPr/>
        </p:nvSpPr>
        <p:spPr>
          <a:xfrm>
            <a:off x="10576754" y="6357091"/>
            <a:ext cx="1224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Typografi</a:t>
            </a:r>
          </a:p>
        </p:txBody>
      </p:sp>
    </p:spTree>
    <p:extLst>
      <p:ext uri="{BB962C8B-B14F-4D97-AF65-F5344CB8AC3E}">
        <p14:creationId xmlns:p14="http://schemas.microsoft.com/office/powerpoint/2010/main" val="413915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1096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95508"/>
            <a:ext cx="12188950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79F145-1BB0-1C40-9EAC-BFD3AA138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>
                <a:solidFill>
                  <a:schemeClr val="tx2"/>
                </a:solidFill>
              </a:rPr>
              <a:t>Serif font familjen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4DA64484-AAB3-4C54-966F-4C52B323D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4238046"/>
            <a:ext cx="3754671" cy="1741404"/>
          </a:xfrm>
        </p:spPr>
        <p:txBody>
          <a:bodyPr vert="horz" lIns="109728" tIns="109728" rIns="109728" bIns="91440" rtlCol="0" anchor="t">
            <a:normAutofit/>
          </a:bodyPr>
          <a:lstStyle/>
          <a:p>
            <a:r>
              <a:rPr lang="en-US" sz="1600" b="0">
                <a:solidFill>
                  <a:schemeClr val="tx2"/>
                </a:solidFill>
              </a:rPr>
              <a:t>Serif teckensnitt har en liten streck i kanterna på varje bokstav. De skapar en känsla av formalitet och elegans.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85AAE23-FCB6-4663-907C-0110B0FDC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67615"/>
            <a:ext cx="4603482" cy="690385"/>
          </a:xfrm>
          <a:prstGeom prst="rect">
            <a:avLst/>
          </a:prstGeom>
          <a:solidFill>
            <a:schemeClr val="bg2">
              <a:lumMod val="9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4" y="6123441"/>
            <a:ext cx="7534656" cy="7345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136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E42470F-74BA-5244-9F7D-061D122BF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671" y="3044273"/>
            <a:ext cx="2843784" cy="1130404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56A898E0-0F1C-4CD6-BBAB-3A481A2F0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00792" y="1057665"/>
            <a:ext cx="64008" cy="50657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DCDCFE-865F-DF41-951B-767343C7BF70}"/>
              </a:ext>
            </a:extLst>
          </p:cNvPr>
          <p:cNvSpPr txBox="1"/>
          <p:nvPr/>
        </p:nvSpPr>
        <p:spPr>
          <a:xfrm>
            <a:off x="10354960" y="331084"/>
            <a:ext cx="1224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Typografi</a:t>
            </a:r>
          </a:p>
        </p:txBody>
      </p:sp>
    </p:spTree>
    <p:extLst>
      <p:ext uri="{BB962C8B-B14F-4D97-AF65-F5344CB8AC3E}">
        <p14:creationId xmlns:p14="http://schemas.microsoft.com/office/powerpoint/2010/main" val="2301530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1096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95508"/>
            <a:ext cx="46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051C92-B5E6-BF42-80A2-07A6E2119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 dirty="0">
                <a:solidFill>
                  <a:schemeClr val="tx2"/>
                </a:solidFill>
              </a:rPr>
              <a:t>Serif</a:t>
            </a:r>
            <a:br>
              <a:rPr lang="en-US" b="0" cap="all" dirty="0">
                <a:solidFill>
                  <a:schemeClr val="tx2"/>
                </a:solidFill>
              </a:rPr>
            </a:br>
            <a:r>
              <a:rPr lang="en-US" b="0" cap="all" dirty="0" err="1">
                <a:solidFill>
                  <a:schemeClr val="tx2"/>
                </a:solidFill>
              </a:rPr>
              <a:t>olika</a:t>
            </a:r>
            <a:r>
              <a:rPr lang="en-US" b="0" cap="all" dirty="0">
                <a:solidFill>
                  <a:schemeClr val="tx2"/>
                </a:solidFill>
              </a:rPr>
              <a:t> </a:t>
            </a:r>
            <a:r>
              <a:rPr lang="en-US" b="0" cap="all" dirty="0" err="1">
                <a:solidFill>
                  <a:schemeClr val="tx2"/>
                </a:solidFill>
              </a:rPr>
              <a:t>tidsstilar</a:t>
            </a:r>
            <a:endParaRPr lang="en-US" b="0" cap="all" dirty="0">
              <a:solidFill>
                <a:schemeClr val="tx2"/>
              </a:solidFill>
            </a:endParaRPr>
          </a:p>
        </p:txBody>
      </p:sp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26566619-625E-2546-B1F0-81AE05367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976" y="2146574"/>
            <a:ext cx="2816248" cy="352031"/>
          </a:xfrm>
          <a:prstGeom prst="rect">
            <a:avLst/>
          </a:prstGeom>
        </p:spPr>
      </p:pic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291DDDE-ED03-6B4B-A29B-10DFE30AC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976" y="4483086"/>
            <a:ext cx="2800492" cy="798140"/>
          </a:xfrm>
          <a:prstGeom prst="rect">
            <a:avLst/>
          </a:prstGeom>
        </p:spPr>
      </p:pic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B7CD112A-B8C4-DD4E-AA83-510B6FF4F0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923124" y="2590650"/>
            <a:ext cx="2810552" cy="203765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985AAE23-FCB6-4663-907C-0110B0FDC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67615"/>
            <a:ext cx="4603482" cy="690385"/>
          </a:xfrm>
          <a:prstGeom prst="rect">
            <a:avLst/>
          </a:prstGeom>
          <a:solidFill>
            <a:schemeClr val="bg2">
              <a:lumMod val="9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4" y="6123441"/>
            <a:ext cx="7534656" cy="7345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136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6A898E0-0F1C-4CD6-BBAB-3A481A2F0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00792" y="1057665"/>
            <a:ext cx="64008" cy="50657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9F71D3E-0832-4789-A561-3A3C31901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1360" y="3572836"/>
            <a:ext cx="38404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6EBFFE-E505-6042-BF77-EC1D53F5A555}"/>
              </a:ext>
            </a:extLst>
          </p:cNvPr>
          <p:cNvSpPr txBox="1"/>
          <p:nvPr/>
        </p:nvSpPr>
        <p:spPr>
          <a:xfrm>
            <a:off x="10456950" y="331084"/>
            <a:ext cx="1224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Typografi</a:t>
            </a:r>
          </a:p>
        </p:txBody>
      </p:sp>
    </p:spTree>
    <p:extLst>
      <p:ext uri="{BB962C8B-B14F-4D97-AF65-F5344CB8AC3E}">
        <p14:creationId xmlns:p14="http://schemas.microsoft.com/office/powerpoint/2010/main" val="2096759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5508"/>
            <a:ext cx="4668819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3AE04F-84EA-BE40-A909-8357D31FD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25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 dirty="0" err="1">
                <a:solidFill>
                  <a:schemeClr val="bg1"/>
                </a:solidFill>
              </a:rPr>
              <a:t>Stämningar</a:t>
            </a:r>
            <a:endParaRPr lang="en-US" b="0" cap="all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D49B71-B686-4DFD-93AD-40CB19B62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2066" y="0"/>
            <a:ext cx="7519934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ompany name&#10;&#10;Description automatically generated">
            <a:extLst>
              <a:ext uri="{FF2B5EF4-FFF2-40B4-BE49-F238E27FC236}">
                <a16:creationId xmlns:a16="http://schemas.microsoft.com/office/drawing/2014/main" id="{3E33EFCA-E84E-F543-A6BB-4B8BD331DA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2285" y="1514812"/>
            <a:ext cx="6236248" cy="417828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6534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8970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0904" y="0"/>
            <a:ext cx="4641096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095508"/>
            <a:ext cx="7582419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B93596-B1B3-1843-86DD-499A43E0B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589" y="1709530"/>
            <a:ext cx="5837464" cy="3311479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6000" b="0" cap="all">
                <a:solidFill>
                  <a:schemeClr val="tx2"/>
                </a:solidFill>
              </a:rPr>
              <a:t>Font för tidningar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7534656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85AAE23-FCB6-4663-907C-0110B0FDC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6167615"/>
            <a:ext cx="46034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864D468-1E45-8E4A-9B9A-7FDB1FAC4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932" y="1422302"/>
            <a:ext cx="2794327" cy="1858228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1CB6093-10D6-4BC3-8760-41DFC01B1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3424" y="3577470"/>
            <a:ext cx="4608576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32B335ED-3035-C949-8F37-D7DA986258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74759" y="4420879"/>
            <a:ext cx="3968496" cy="7936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23789BD-BEBA-8642-8295-9C5131F76FED}"/>
              </a:ext>
            </a:extLst>
          </p:cNvPr>
          <p:cNvSpPr txBox="1"/>
          <p:nvPr/>
        </p:nvSpPr>
        <p:spPr>
          <a:xfrm>
            <a:off x="10576754" y="6357091"/>
            <a:ext cx="1224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Typografi</a:t>
            </a:r>
          </a:p>
        </p:txBody>
      </p:sp>
    </p:spTree>
    <p:extLst>
      <p:ext uri="{BB962C8B-B14F-4D97-AF65-F5344CB8AC3E}">
        <p14:creationId xmlns:p14="http://schemas.microsoft.com/office/powerpoint/2010/main" val="11719306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1096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95508"/>
            <a:ext cx="12188950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02033C-27AB-A74F-85D9-3A053C5D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 dirty="0">
                <a:solidFill>
                  <a:schemeClr val="tx2"/>
                </a:solidFill>
              </a:rPr>
              <a:t>Sans-Serif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85AAE23-FCB6-4663-907C-0110B0FDC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67615"/>
            <a:ext cx="4603482" cy="690385"/>
          </a:xfrm>
          <a:prstGeom prst="rect">
            <a:avLst/>
          </a:prstGeom>
          <a:solidFill>
            <a:schemeClr val="bg2">
              <a:lumMod val="9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4" y="6123441"/>
            <a:ext cx="7534656" cy="7345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136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54821AE3-311D-B64B-BF84-E3B312CEF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9671" y="2564820"/>
            <a:ext cx="2843784" cy="208931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56A898E0-0F1C-4CD6-BBAB-3A481A2F0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00792" y="1057665"/>
            <a:ext cx="64008" cy="50657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284FF7CF-12A0-CE4C-B8A5-A8F01206F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600" y="2681689"/>
            <a:ext cx="2843784" cy="18555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665CD0-635B-1246-AFDB-5C1074C60B32}"/>
              </a:ext>
            </a:extLst>
          </p:cNvPr>
          <p:cNvSpPr txBox="1"/>
          <p:nvPr/>
        </p:nvSpPr>
        <p:spPr>
          <a:xfrm>
            <a:off x="10456950" y="331084"/>
            <a:ext cx="1224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Typografi</a:t>
            </a:r>
          </a:p>
        </p:txBody>
      </p:sp>
    </p:spTree>
    <p:extLst>
      <p:ext uri="{BB962C8B-B14F-4D97-AF65-F5344CB8AC3E}">
        <p14:creationId xmlns:p14="http://schemas.microsoft.com/office/powerpoint/2010/main" val="171600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5508"/>
            <a:ext cx="4668819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B400EA-5FC8-C144-861B-C28DF3C15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25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>
                <a:solidFill>
                  <a:schemeClr val="bg1"/>
                </a:solidFill>
              </a:rPr>
              <a:t>SANS-Serif</a:t>
            </a:r>
            <a:br>
              <a:rPr lang="en-US" b="0" cap="all">
                <a:solidFill>
                  <a:schemeClr val="bg1"/>
                </a:solidFill>
              </a:rPr>
            </a:br>
            <a:r>
              <a:rPr lang="en-US" b="0" cap="all">
                <a:solidFill>
                  <a:schemeClr val="bg1"/>
                </a:solidFill>
              </a:rPr>
              <a:t>olika tidsstilar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BD49B71-B686-4DFD-93AD-40CB19B62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2066" y="0"/>
            <a:ext cx="7519934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F46789C-1A01-E241-A467-487E0698E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2285" y="1475835"/>
            <a:ext cx="6236248" cy="4256239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6534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10E5C3-2AFE-844F-B82B-615337F5D418}"/>
              </a:ext>
            </a:extLst>
          </p:cNvPr>
          <p:cNvSpPr txBox="1"/>
          <p:nvPr/>
        </p:nvSpPr>
        <p:spPr>
          <a:xfrm>
            <a:off x="10576754" y="6357091"/>
            <a:ext cx="1224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Typografi</a:t>
            </a:r>
          </a:p>
        </p:txBody>
      </p:sp>
    </p:spTree>
    <p:extLst>
      <p:ext uri="{BB962C8B-B14F-4D97-AF65-F5344CB8AC3E}">
        <p14:creationId xmlns:p14="http://schemas.microsoft.com/office/powerpoint/2010/main" val="4262396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A4E7B50-D68C-43EB-930F-EA442A13A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822754-E01B-4742-88B9-BE0984BAF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5813" y="0"/>
            <a:ext cx="4016188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C5BBA-BBE2-4821-96CF-38FC49570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11DA2B-4CF7-4A57-82AC-FA120DE44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1095508"/>
            <a:ext cx="12187426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47A4C1-EA0D-BE42-AC2A-62865E27C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958" y="273120"/>
            <a:ext cx="6623040" cy="378460"/>
          </a:xfrm>
        </p:spPr>
        <p:txBody>
          <a:bodyPr vert="horz" lIns="109728" tIns="109728" rIns="109728" bIns="91440" rtlCol="0" anchor="ctr">
            <a:normAutofit fontScale="90000"/>
          </a:bodyPr>
          <a:lstStyle/>
          <a:p>
            <a:pPr>
              <a:lnSpc>
                <a:spcPct val="140000"/>
              </a:lnSpc>
            </a:pPr>
            <a:r>
              <a:rPr lang="en-US" sz="2500" dirty="0" err="1"/>
              <a:t>Hur</a:t>
            </a:r>
            <a:r>
              <a:rPr lang="en-US" sz="2500" dirty="0"/>
              <a:t> </a:t>
            </a:r>
            <a:r>
              <a:rPr lang="en-US" sz="2500" dirty="0" err="1"/>
              <a:t>typsnitt</a:t>
            </a:r>
            <a:r>
              <a:rPr lang="en-US" sz="2500" dirty="0"/>
              <a:t> </a:t>
            </a:r>
            <a:r>
              <a:rPr lang="en-US" sz="2500" dirty="0" err="1"/>
              <a:t>bestämmer</a:t>
            </a:r>
            <a:r>
              <a:rPr lang="en-US" sz="2500" dirty="0"/>
              <a:t> </a:t>
            </a:r>
            <a:r>
              <a:rPr lang="en-US" sz="2500" dirty="0" err="1"/>
              <a:t>läsbarhet</a:t>
            </a:r>
            <a:endParaRPr lang="en-US" sz="2500" dirty="0"/>
          </a:p>
        </p:txBody>
      </p:sp>
      <p:pic>
        <p:nvPicPr>
          <p:cNvPr id="4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0A17691-B241-7F44-A041-6FC22369B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486" y="1421822"/>
            <a:ext cx="6277291" cy="428425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1CF7BFC-0A02-4106-88A8-CCC0D9444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144405"/>
            <a:ext cx="8150087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167A8C-FFEF-4D1B-8459-E2BB5C04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A3DFBE-30A6-4BDE-9238-14F3652B4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2523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521E0E-3F91-9F41-9A21-B283AEFBEDBA}"/>
              </a:ext>
            </a:extLst>
          </p:cNvPr>
          <p:cNvSpPr/>
          <p:nvPr/>
        </p:nvSpPr>
        <p:spPr>
          <a:xfrm>
            <a:off x="835269" y="1677453"/>
            <a:ext cx="2716823" cy="17515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9EE9CC-0F2C-704F-BEA4-0AEE2CAFF606}"/>
              </a:ext>
            </a:extLst>
          </p:cNvPr>
          <p:cNvSpPr/>
          <p:nvPr/>
        </p:nvSpPr>
        <p:spPr>
          <a:xfrm>
            <a:off x="789114" y="3822088"/>
            <a:ext cx="2910254" cy="18463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980278-657B-A446-93AD-0EEC726C5FB8}"/>
              </a:ext>
            </a:extLst>
          </p:cNvPr>
          <p:cNvSpPr txBox="1"/>
          <p:nvPr/>
        </p:nvSpPr>
        <p:spPr>
          <a:xfrm>
            <a:off x="8591226" y="2271287"/>
            <a:ext cx="30381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De olika typsnitten på t.ex. en hastighetsmätare gör att det tar i snitt 11% längre tid att kunna läsa av hastigheten i typsnittet ”</a:t>
            </a:r>
            <a:r>
              <a:rPr lang="sv-SE" dirty="0" err="1"/>
              <a:t>Grotesque</a:t>
            </a:r>
            <a:r>
              <a:rPr lang="sv-SE" dirty="0"/>
              <a:t>” kontra ”Humanist” typsnitt.</a:t>
            </a:r>
          </a:p>
          <a:p>
            <a:endParaRPr lang="sv-S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67F058-EC93-D04A-8132-96C6A86936EB}"/>
              </a:ext>
            </a:extLst>
          </p:cNvPr>
          <p:cNvSpPr txBox="1"/>
          <p:nvPr/>
        </p:nvSpPr>
        <p:spPr>
          <a:xfrm>
            <a:off x="1985364" y="3317330"/>
            <a:ext cx="671749" cy="573247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/>
          <a:p>
            <a:pPr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pc="150" dirty="0">
                <a:solidFill>
                  <a:srgbClr val="FF0000"/>
                </a:solidFill>
              </a:rPr>
              <a:t>vs.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603E8D-0AF5-1842-8ACA-2255586A7F07}"/>
              </a:ext>
            </a:extLst>
          </p:cNvPr>
          <p:cNvSpPr txBox="1"/>
          <p:nvPr/>
        </p:nvSpPr>
        <p:spPr>
          <a:xfrm>
            <a:off x="10576754" y="6357091"/>
            <a:ext cx="1224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Typografi</a:t>
            </a:r>
          </a:p>
        </p:txBody>
      </p:sp>
    </p:spTree>
    <p:extLst>
      <p:ext uri="{BB962C8B-B14F-4D97-AF65-F5344CB8AC3E}">
        <p14:creationId xmlns:p14="http://schemas.microsoft.com/office/powerpoint/2010/main" val="24675386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A14A1-042E-2F4E-9D11-F34631A7D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Skillnader i läsbarhet</a:t>
            </a:r>
          </a:p>
        </p:txBody>
      </p:sp>
      <p:pic>
        <p:nvPicPr>
          <p:cNvPr id="11" name="Content Placeholder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8E0A9B7B-5B52-124D-8D83-770EC1DE9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6863" y="2267275"/>
            <a:ext cx="6172200" cy="207262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D0B474-98A1-6348-BFE7-7520FD637BE5}"/>
              </a:ext>
            </a:extLst>
          </p:cNvPr>
          <p:cNvSpPr txBox="1"/>
          <p:nvPr/>
        </p:nvSpPr>
        <p:spPr>
          <a:xfrm>
            <a:off x="10576754" y="6357091"/>
            <a:ext cx="1224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Typografi</a:t>
            </a:r>
          </a:p>
        </p:txBody>
      </p:sp>
    </p:spTree>
    <p:extLst>
      <p:ext uri="{BB962C8B-B14F-4D97-AF65-F5344CB8AC3E}">
        <p14:creationId xmlns:p14="http://schemas.microsoft.com/office/powerpoint/2010/main" val="1622247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6CF6E4-C4D3-EF4C-92E8-85101237C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072110"/>
            <a:ext cx="3611029" cy="1862345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2800" dirty="0" err="1"/>
              <a:t>Kombinera</a:t>
            </a:r>
            <a:r>
              <a:rPr lang="en-US" sz="2800" dirty="0"/>
              <a:t> Serif </a:t>
            </a:r>
            <a:r>
              <a:rPr lang="en-US" sz="2800" dirty="0" err="1"/>
              <a:t>och</a:t>
            </a:r>
            <a:r>
              <a:rPr lang="en-US" sz="2800" dirty="0"/>
              <a:t> Sans-Serif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BD3B53-85C4-6143-B1A1-62B2BA5A1969}"/>
              </a:ext>
            </a:extLst>
          </p:cNvPr>
          <p:cNvSpPr txBox="1"/>
          <p:nvPr/>
        </p:nvSpPr>
        <p:spPr>
          <a:xfrm>
            <a:off x="637874" y="2934455"/>
            <a:ext cx="3616073" cy="2840139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/>
          <a:p>
            <a:pPr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pc="150">
                <a:solidFill>
                  <a:schemeClr val="tx1">
                    <a:lumMod val="75000"/>
                    <a:lumOff val="25000"/>
                  </a:schemeClr>
                </a:solidFill>
              </a:rPr>
              <a:t>Skapar kontrast och intresse för din text</a:t>
            </a:r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053ECD96-7A7C-FB46-9460-AFB269E5C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88714" y="2117963"/>
            <a:ext cx="6514470" cy="262207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CBC54E-AA69-D44E-B4B4-410109875C43}"/>
              </a:ext>
            </a:extLst>
          </p:cNvPr>
          <p:cNvSpPr txBox="1"/>
          <p:nvPr/>
        </p:nvSpPr>
        <p:spPr>
          <a:xfrm>
            <a:off x="10576754" y="6357091"/>
            <a:ext cx="1224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Typografi</a:t>
            </a:r>
          </a:p>
        </p:txBody>
      </p:sp>
    </p:spTree>
    <p:extLst>
      <p:ext uri="{BB962C8B-B14F-4D97-AF65-F5344CB8AC3E}">
        <p14:creationId xmlns:p14="http://schemas.microsoft.com/office/powerpoint/2010/main" val="24094753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2BB77F-1E64-7F43-B84A-D5C4BF5A8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072110"/>
            <a:ext cx="3611029" cy="1862345"/>
          </a:xfrm>
        </p:spPr>
        <p:txBody>
          <a:bodyPr>
            <a:normAutofit/>
          </a:bodyPr>
          <a:lstStyle/>
          <a:p>
            <a:r>
              <a:rPr lang="en-US" dirty="0"/>
              <a:t>Sans-Serif </a:t>
            </a:r>
            <a:r>
              <a:rPr lang="en-US" dirty="0" err="1"/>
              <a:t>och</a:t>
            </a:r>
            <a:r>
              <a:rPr lang="en-US" dirty="0"/>
              <a:t> Serif</a:t>
            </a:r>
            <a:endParaRPr lang="sv-SE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24C970C-6FC4-4745-AF3F-157BFA191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874" y="2934455"/>
            <a:ext cx="3616073" cy="2840139"/>
          </a:xfrm>
        </p:spPr>
        <p:txBody>
          <a:bodyPr anchor="t">
            <a:normAutofit/>
          </a:bodyPr>
          <a:lstStyle/>
          <a:p>
            <a:r>
              <a:rPr lang="en-US" dirty="0" err="1"/>
              <a:t>Funkar</a:t>
            </a:r>
            <a:endParaRPr lang="en-US" dirty="0"/>
          </a:p>
        </p:txBody>
      </p:sp>
      <p:pic>
        <p:nvPicPr>
          <p:cNvPr id="5" name="Content Placeholder 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75B25979-9EFC-C74B-88E8-B1BD3CB25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714" y="2044675"/>
            <a:ext cx="6514470" cy="276864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9E3494-6203-814F-B48F-0F912BECCDE5}"/>
              </a:ext>
            </a:extLst>
          </p:cNvPr>
          <p:cNvSpPr txBox="1"/>
          <p:nvPr/>
        </p:nvSpPr>
        <p:spPr>
          <a:xfrm>
            <a:off x="10576754" y="6357091"/>
            <a:ext cx="1224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Typografi</a:t>
            </a:r>
          </a:p>
        </p:txBody>
      </p:sp>
    </p:spTree>
    <p:extLst>
      <p:ext uri="{BB962C8B-B14F-4D97-AF65-F5344CB8AC3E}">
        <p14:creationId xmlns:p14="http://schemas.microsoft.com/office/powerpoint/2010/main" val="22469681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C47AB4-2826-E94F-A818-2199CD035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072110"/>
            <a:ext cx="3611029" cy="1862345"/>
          </a:xfrm>
        </p:spPr>
        <p:txBody>
          <a:bodyPr>
            <a:normAutofit/>
          </a:bodyPr>
          <a:lstStyle/>
          <a:p>
            <a:r>
              <a:rPr lang="en-US" dirty="0" err="1"/>
              <a:t>Gör</a:t>
            </a:r>
            <a:r>
              <a:rPr lang="en-US" dirty="0"/>
              <a:t> </a:t>
            </a:r>
            <a:r>
              <a:rPr lang="en-US" dirty="0" err="1"/>
              <a:t>ej</a:t>
            </a:r>
            <a:r>
              <a:rPr lang="en-US" dirty="0"/>
              <a:t> </a:t>
            </a:r>
            <a:r>
              <a:rPr lang="en-US" dirty="0" err="1"/>
              <a:t>så</a:t>
            </a:r>
            <a:r>
              <a:rPr lang="en-US" dirty="0"/>
              <a:t> </a:t>
            </a:r>
            <a:r>
              <a:rPr lang="en-US" dirty="0" err="1"/>
              <a:t>här</a:t>
            </a:r>
            <a:endParaRPr lang="sv-SE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B1F8C4E-B150-4871-9AC5-944096055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874" y="2934455"/>
            <a:ext cx="3616073" cy="2840139"/>
          </a:xfrm>
        </p:spPr>
        <p:txBody>
          <a:bodyPr anchor="t">
            <a:normAutofit/>
          </a:bodyPr>
          <a:lstStyle/>
          <a:p>
            <a:r>
              <a:rPr lang="sv-SE" dirty="0"/>
              <a:t>Kombinera inte samma typ i </a:t>
            </a:r>
            <a:r>
              <a:rPr lang="sv-SE" dirty="0" err="1"/>
              <a:t>heading</a:t>
            </a:r>
            <a:r>
              <a:rPr lang="sv-SE" dirty="0"/>
              <a:t>/titel och brödtext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A841997-A400-464D-9CDD-014B6EC0A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714" y="1914386"/>
            <a:ext cx="6514470" cy="302922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4275EA-660E-1C4D-9E54-067D592ACD1F}"/>
              </a:ext>
            </a:extLst>
          </p:cNvPr>
          <p:cNvSpPr txBox="1"/>
          <p:nvPr/>
        </p:nvSpPr>
        <p:spPr>
          <a:xfrm>
            <a:off x="10576754" y="6357091"/>
            <a:ext cx="1224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Typografi</a:t>
            </a:r>
          </a:p>
        </p:txBody>
      </p:sp>
    </p:spTree>
    <p:extLst>
      <p:ext uri="{BB962C8B-B14F-4D97-AF65-F5344CB8AC3E}">
        <p14:creationId xmlns:p14="http://schemas.microsoft.com/office/powerpoint/2010/main" val="1517231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108162-3AFC-694E-9CBB-B1597D974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072110"/>
            <a:ext cx="3611029" cy="1862345"/>
          </a:xfrm>
        </p:spPr>
        <p:txBody>
          <a:bodyPr>
            <a:normAutofit/>
          </a:bodyPr>
          <a:lstStyle/>
          <a:p>
            <a:r>
              <a:rPr lang="sv-SE" sz="3300"/>
              <a:t>Ha ej för många fonter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C6AC72-24F2-4169-AF65-47656253A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874" y="2934455"/>
            <a:ext cx="3616073" cy="2840139"/>
          </a:xfrm>
        </p:spPr>
        <p:txBody>
          <a:bodyPr anchor="t">
            <a:normAutofit/>
          </a:bodyPr>
          <a:lstStyle/>
          <a:p>
            <a:r>
              <a:rPr lang="en-US" dirty="0" err="1"/>
              <a:t>Två</a:t>
            </a:r>
            <a:r>
              <a:rPr lang="en-US" dirty="0"/>
              <a:t> ser bra </a:t>
            </a:r>
            <a:r>
              <a:rPr lang="en-US" dirty="0" err="1"/>
              <a:t>ut</a:t>
            </a:r>
            <a:endParaRPr lang="en-US" dirty="0"/>
          </a:p>
          <a:p>
            <a:r>
              <a:rPr lang="en-US" dirty="0"/>
              <a:t>Tre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dra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det men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blande</a:t>
            </a:r>
            <a:r>
              <a:rPr lang="en-US" dirty="0"/>
              <a:t> </a:t>
            </a:r>
            <a:r>
              <a:rPr lang="en-US" dirty="0" err="1"/>
              <a:t>fler</a:t>
            </a:r>
            <a:r>
              <a:rPr lang="en-US" dirty="0"/>
              <a:t> </a:t>
            </a:r>
            <a:r>
              <a:rPr lang="en-US" dirty="0" err="1"/>
              <a:t>fonter</a:t>
            </a:r>
            <a:r>
              <a:rPr lang="en-US" dirty="0"/>
              <a:t> ser </a:t>
            </a:r>
            <a:r>
              <a:rPr lang="en-US" dirty="0" err="1"/>
              <a:t>inte</a:t>
            </a:r>
            <a:r>
              <a:rPr lang="en-US" dirty="0"/>
              <a:t> bra </a:t>
            </a:r>
            <a:r>
              <a:rPr lang="en-US" dirty="0" err="1"/>
              <a:t>ut</a:t>
            </a:r>
            <a:endParaRPr lang="en-US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308D3E1-EE35-1047-8BBD-042FAA9A6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714" y="2590262"/>
            <a:ext cx="6514470" cy="1677475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EFD162-A74F-EE4F-BFBB-440C18AEBF81}"/>
              </a:ext>
            </a:extLst>
          </p:cNvPr>
          <p:cNvSpPr txBox="1"/>
          <p:nvPr/>
        </p:nvSpPr>
        <p:spPr>
          <a:xfrm>
            <a:off x="10576754" y="6357091"/>
            <a:ext cx="1224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Typografi</a:t>
            </a:r>
          </a:p>
        </p:txBody>
      </p:sp>
    </p:spTree>
    <p:extLst>
      <p:ext uri="{BB962C8B-B14F-4D97-AF65-F5344CB8AC3E}">
        <p14:creationId xmlns:p14="http://schemas.microsoft.com/office/powerpoint/2010/main" val="32736429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416EA-E5FD-3E43-8C59-44200612A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Olika fonter har olika ”humör” – Blanda ej</a:t>
            </a:r>
          </a:p>
        </p:txBody>
      </p:sp>
      <p:pic>
        <p:nvPicPr>
          <p:cNvPr id="5" name="Content Placeholder 4" descr="A picture containing text, toiletry, perfume, businesscard&#10;&#10;Description automatically generated">
            <a:extLst>
              <a:ext uri="{FF2B5EF4-FFF2-40B4-BE49-F238E27FC236}">
                <a16:creationId xmlns:a16="http://schemas.microsoft.com/office/drawing/2014/main" id="{144A361D-6C32-7F4E-B66D-E37E991C98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6863" y="1530722"/>
            <a:ext cx="6172200" cy="354573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B8C0E8-4A23-EC46-AEAB-50990AD513A8}"/>
              </a:ext>
            </a:extLst>
          </p:cNvPr>
          <p:cNvSpPr txBox="1"/>
          <p:nvPr/>
        </p:nvSpPr>
        <p:spPr>
          <a:xfrm>
            <a:off x="10576754" y="6357091"/>
            <a:ext cx="1224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Typografi</a:t>
            </a:r>
          </a:p>
        </p:txBody>
      </p:sp>
    </p:spTree>
    <p:extLst>
      <p:ext uri="{BB962C8B-B14F-4D97-AF65-F5344CB8AC3E}">
        <p14:creationId xmlns:p14="http://schemas.microsoft.com/office/powerpoint/2010/main" val="4051895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55" y="-4078"/>
            <a:ext cx="4641096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red sports car&#10;&#10;Description automatically generated">
            <a:extLst>
              <a:ext uri="{FF2B5EF4-FFF2-40B4-BE49-F238E27FC236}">
                <a16:creationId xmlns:a16="http://schemas.microsoft.com/office/drawing/2014/main" id="{D804A767-10BE-7249-9CE4-FD92B80F4A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109"/>
          <a:stretch/>
        </p:blipFill>
        <p:spPr>
          <a:xfrm>
            <a:off x="20" y="1074544"/>
            <a:ext cx="7562606" cy="5069861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1095508"/>
            <a:ext cx="46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5A096C-7C18-AD4F-BE4A-60E380354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03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>
                <a:solidFill>
                  <a:schemeClr val="tx2"/>
                </a:solidFill>
              </a:rPr>
              <a:t>Spännande</a:t>
            </a:r>
            <a:br>
              <a:rPr lang="en-US" b="0" cap="all">
                <a:solidFill>
                  <a:schemeClr val="tx2"/>
                </a:solidFill>
              </a:rPr>
            </a:br>
            <a:r>
              <a:rPr lang="en-US" b="0" cap="all">
                <a:solidFill>
                  <a:schemeClr val="tx2"/>
                </a:solidFill>
              </a:rPr>
              <a:t>Snabbhet</a:t>
            </a:r>
            <a:br>
              <a:rPr lang="en-US" b="0" cap="all">
                <a:solidFill>
                  <a:schemeClr val="tx2"/>
                </a:solidFill>
              </a:rPr>
            </a:br>
            <a:r>
              <a:rPr lang="en-US" b="0" cap="all">
                <a:solidFill>
                  <a:schemeClr val="tx2"/>
                </a:solidFill>
              </a:rPr>
              <a:t>Intensitet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7534656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85AAE23-FCB6-4663-907C-0110B0FDC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6167615"/>
            <a:ext cx="46034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4E55C5-F9EF-8C4C-B3ED-AAAB58DEC345}"/>
              </a:ext>
            </a:extLst>
          </p:cNvPr>
          <p:cNvSpPr txBox="1"/>
          <p:nvPr/>
        </p:nvSpPr>
        <p:spPr>
          <a:xfrm>
            <a:off x="10576754" y="6357091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Stämningar</a:t>
            </a:r>
          </a:p>
        </p:txBody>
      </p:sp>
    </p:spTree>
    <p:extLst>
      <p:ext uri="{BB962C8B-B14F-4D97-AF65-F5344CB8AC3E}">
        <p14:creationId xmlns:p14="http://schemas.microsoft.com/office/powerpoint/2010/main" val="2974477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0904" y="0"/>
            <a:ext cx="4641096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095508"/>
            <a:ext cx="7582419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D9041-E8D2-A34C-A28C-3102F1F55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589" y="1709530"/>
            <a:ext cx="5837464" cy="3311479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4200" b="0" cap="all">
                <a:solidFill>
                  <a:schemeClr val="tx2"/>
                </a:solidFill>
              </a:rPr>
              <a:t>Kärlek</a:t>
            </a:r>
            <a:br>
              <a:rPr lang="en-US" sz="4200" b="0" cap="all">
                <a:solidFill>
                  <a:schemeClr val="tx2"/>
                </a:solidFill>
              </a:rPr>
            </a:br>
            <a:r>
              <a:rPr lang="en-US" sz="4200" b="0" cap="all">
                <a:solidFill>
                  <a:schemeClr val="tx2"/>
                </a:solidFill>
              </a:rPr>
              <a:t>Förälskelse </a:t>
            </a:r>
            <a:br>
              <a:rPr lang="en-US" sz="4200" b="0" cap="all">
                <a:solidFill>
                  <a:schemeClr val="tx2"/>
                </a:solidFill>
              </a:rPr>
            </a:br>
            <a:r>
              <a:rPr lang="en-US" sz="4200" b="0" cap="all">
                <a:solidFill>
                  <a:schemeClr val="tx2"/>
                </a:solidFill>
              </a:rPr>
              <a:t>Förtjusning</a:t>
            </a:r>
            <a:br>
              <a:rPr lang="en-US" sz="4200" b="0" cap="all">
                <a:solidFill>
                  <a:schemeClr val="tx2"/>
                </a:solidFill>
              </a:rPr>
            </a:br>
            <a:r>
              <a:rPr lang="en-US" sz="4200" b="0" cap="all">
                <a:solidFill>
                  <a:schemeClr val="tx2"/>
                </a:solidFill>
              </a:rPr>
              <a:t>Lycka</a:t>
            </a:r>
          </a:p>
        </p:txBody>
      </p:sp>
      <p:pic>
        <p:nvPicPr>
          <p:cNvPr id="5" name="Content Placeholder 4" descr="A person posing for a picture&#10;&#10;Description automatically generated with medium confidence">
            <a:extLst>
              <a:ext uri="{FF2B5EF4-FFF2-40B4-BE49-F238E27FC236}">
                <a16:creationId xmlns:a16="http://schemas.microsoft.com/office/drawing/2014/main" id="{429D49F3-5BA5-EE49-AE61-5B37EBF33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787" r="1" b="1"/>
          <a:stretch/>
        </p:blipFill>
        <p:spPr>
          <a:xfrm>
            <a:off x="8057478" y="1828706"/>
            <a:ext cx="3638888" cy="3550496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7534656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85AAE23-FCB6-4663-907C-0110B0FDC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6167615"/>
            <a:ext cx="46034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6A57F7-54D8-8A4A-AFA1-A3B5E934F6DD}"/>
              </a:ext>
            </a:extLst>
          </p:cNvPr>
          <p:cNvSpPr txBox="1"/>
          <p:nvPr/>
        </p:nvSpPr>
        <p:spPr>
          <a:xfrm>
            <a:off x="10576754" y="6357091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Stämningar</a:t>
            </a:r>
          </a:p>
        </p:txBody>
      </p:sp>
    </p:spTree>
    <p:extLst>
      <p:ext uri="{BB962C8B-B14F-4D97-AF65-F5344CB8AC3E}">
        <p14:creationId xmlns:p14="http://schemas.microsoft.com/office/powerpoint/2010/main" val="3903585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55" y="-4078"/>
            <a:ext cx="4641096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in a garment&#10;&#10;Description automatically generated with medium confidence">
            <a:extLst>
              <a:ext uri="{FF2B5EF4-FFF2-40B4-BE49-F238E27FC236}">
                <a16:creationId xmlns:a16="http://schemas.microsoft.com/office/drawing/2014/main" id="{53C36194-C396-5646-B1FA-D2DCE5E6C0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989" b="-2"/>
          <a:stretch/>
        </p:blipFill>
        <p:spPr>
          <a:xfrm>
            <a:off x="20" y="1074544"/>
            <a:ext cx="7562606" cy="5069861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1095508"/>
            <a:ext cx="46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49C89-D9FA-3F49-A82E-85D9EA8C7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03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2800" b="0" cap="all">
                <a:solidFill>
                  <a:schemeClr val="tx2"/>
                </a:solidFill>
              </a:rPr>
              <a:t>Uppmärksamhet</a:t>
            </a:r>
            <a:br>
              <a:rPr lang="en-US" sz="2800" b="0" cap="all">
                <a:solidFill>
                  <a:schemeClr val="tx2"/>
                </a:solidFill>
              </a:rPr>
            </a:br>
            <a:r>
              <a:rPr lang="en-US" sz="2800" b="0" cap="all">
                <a:solidFill>
                  <a:schemeClr val="tx2"/>
                </a:solidFill>
              </a:rPr>
              <a:t>IntensivItet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0F7AD44-96A6-43F6-9FCB-EF3EB17BD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6914" y="4238046"/>
            <a:ext cx="3806919" cy="1741404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0">
                <a:solidFill>
                  <a:schemeClr val="tx2"/>
                </a:solidFill>
              </a:rPr>
              <a:t>Jobbig att titta på länge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7534656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5AAE23-FCB6-4663-907C-0110B0FDC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6167615"/>
            <a:ext cx="46034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7E0F7E-0CDE-F94B-9276-181AD7962379}"/>
              </a:ext>
            </a:extLst>
          </p:cNvPr>
          <p:cNvSpPr txBox="1"/>
          <p:nvPr/>
        </p:nvSpPr>
        <p:spPr>
          <a:xfrm>
            <a:off x="10576754" y="6357091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Stämningar</a:t>
            </a:r>
          </a:p>
        </p:txBody>
      </p:sp>
    </p:spTree>
    <p:extLst>
      <p:ext uri="{BB962C8B-B14F-4D97-AF65-F5344CB8AC3E}">
        <p14:creationId xmlns:p14="http://schemas.microsoft.com/office/powerpoint/2010/main" val="329339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26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55" y="-4078"/>
            <a:ext cx="4641096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D6532EDE-06A2-DE4A-94B4-57C803820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718" r="3" b="8264"/>
          <a:stretch/>
        </p:blipFill>
        <p:spPr>
          <a:xfrm>
            <a:off x="20" y="1074544"/>
            <a:ext cx="7562606" cy="506986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1095508"/>
            <a:ext cx="46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217F65-805E-E243-A529-0355720F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03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>
                <a:solidFill>
                  <a:schemeClr val="tx2"/>
                </a:solidFill>
              </a:rPr>
              <a:t>Fräschhet</a:t>
            </a:r>
            <a:br>
              <a:rPr lang="en-US" b="0" cap="all">
                <a:solidFill>
                  <a:schemeClr val="tx2"/>
                </a:solidFill>
              </a:rPr>
            </a:br>
            <a:r>
              <a:rPr lang="en-US" b="0" cap="all">
                <a:solidFill>
                  <a:schemeClr val="tx2"/>
                </a:solidFill>
              </a:rPr>
              <a:t>Friskhet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7534656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42">
            <a:extLst>
              <a:ext uri="{FF2B5EF4-FFF2-40B4-BE49-F238E27FC236}">
                <a16:creationId xmlns:a16="http://schemas.microsoft.com/office/drawing/2014/main" id="{985AAE23-FCB6-4663-907C-0110B0FDC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6167615"/>
            <a:ext cx="46034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44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46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10E6BC-88EC-5342-AF6B-EFB0ECB6E53F}"/>
              </a:ext>
            </a:extLst>
          </p:cNvPr>
          <p:cNvSpPr txBox="1"/>
          <p:nvPr/>
        </p:nvSpPr>
        <p:spPr>
          <a:xfrm>
            <a:off x="10576754" y="6357091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Stämningar</a:t>
            </a:r>
          </a:p>
        </p:txBody>
      </p:sp>
    </p:spTree>
    <p:extLst>
      <p:ext uri="{BB962C8B-B14F-4D97-AF65-F5344CB8AC3E}">
        <p14:creationId xmlns:p14="http://schemas.microsoft.com/office/powerpoint/2010/main" val="2584651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55" y="-4078"/>
            <a:ext cx="4641096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containing, vegetable&#10;&#10;Description automatically generated">
            <a:extLst>
              <a:ext uri="{FF2B5EF4-FFF2-40B4-BE49-F238E27FC236}">
                <a16:creationId xmlns:a16="http://schemas.microsoft.com/office/drawing/2014/main" id="{6CD446A6-F7D8-BA47-AF80-AAE79A6069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822" r="1542" b="1"/>
          <a:stretch/>
        </p:blipFill>
        <p:spPr>
          <a:xfrm>
            <a:off x="20" y="1074544"/>
            <a:ext cx="7562606" cy="5069861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1095508"/>
            <a:ext cx="46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30B864-DCA2-7F42-88E3-C2DEC9A3D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03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3300" b="0" cap="all">
                <a:solidFill>
                  <a:schemeClr val="tx2"/>
                </a:solidFill>
              </a:rPr>
              <a:t>Hälsosamhet</a:t>
            </a:r>
            <a:br>
              <a:rPr lang="en-US" sz="3300" b="0" cap="all">
                <a:solidFill>
                  <a:schemeClr val="tx2"/>
                </a:solidFill>
              </a:rPr>
            </a:br>
            <a:r>
              <a:rPr lang="en-US" sz="3300" b="0" cap="all">
                <a:solidFill>
                  <a:schemeClr val="tx2"/>
                </a:solidFill>
              </a:rPr>
              <a:t>Tillväxt</a:t>
            </a:r>
            <a:br>
              <a:rPr lang="en-US" sz="3300" b="0" cap="all">
                <a:solidFill>
                  <a:schemeClr val="tx2"/>
                </a:solidFill>
              </a:rPr>
            </a:br>
            <a:r>
              <a:rPr lang="en-US" sz="3300" b="0" cap="all">
                <a:solidFill>
                  <a:schemeClr val="tx2"/>
                </a:solidFill>
              </a:rPr>
              <a:t>Lugnhet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7534656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85AAE23-FCB6-4663-907C-0110B0FDC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6167615"/>
            <a:ext cx="46034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A8E417-0247-A44F-B257-EA39648A5D7B}"/>
              </a:ext>
            </a:extLst>
          </p:cNvPr>
          <p:cNvSpPr txBox="1"/>
          <p:nvPr/>
        </p:nvSpPr>
        <p:spPr>
          <a:xfrm>
            <a:off x="10576754" y="6357091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Stämningar</a:t>
            </a:r>
          </a:p>
        </p:txBody>
      </p:sp>
    </p:spTree>
    <p:extLst>
      <p:ext uri="{BB962C8B-B14F-4D97-AF65-F5344CB8AC3E}">
        <p14:creationId xmlns:p14="http://schemas.microsoft.com/office/powerpoint/2010/main" val="2778651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55" y="-4078"/>
            <a:ext cx="4641096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o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52312BDE-019B-7844-B5A2-AA81E4317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845" r="8605" b="2"/>
          <a:stretch/>
        </p:blipFill>
        <p:spPr>
          <a:xfrm>
            <a:off x="20" y="1074544"/>
            <a:ext cx="7562606" cy="50698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1095508"/>
            <a:ext cx="46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412C97-BF6F-DA40-92BD-A00708951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03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>
                <a:solidFill>
                  <a:schemeClr val="tx2"/>
                </a:solidFill>
              </a:rPr>
              <a:t>Stabilitet</a:t>
            </a:r>
            <a:br>
              <a:rPr lang="en-US" b="0" cap="all">
                <a:solidFill>
                  <a:schemeClr val="tx2"/>
                </a:solidFill>
              </a:rPr>
            </a:br>
            <a:r>
              <a:rPr lang="en-US" b="0" cap="all">
                <a:solidFill>
                  <a:schemeClr val="tx2"/>
                </a:solidFill>
              </a:rPr>
              <a:t>Förtroende</a:t>
            </a:r>
            <a:br>
              <a:rPr lang="en-US" b="0" cap="all">
                <a:solidFill>
                  <a:schemeClr val="tx2"/>
                </a:solidFill>
              </a:rPr>
            </a:br>
            <a:r>
              <a:rPr lang="en-US" b="0" cap="all">
                <a:solidFill>
                  <a:schemeClr val="tx2"/>
                </a:solidFill>
              </a:rPr>
              <a:t>Ärlighet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7534656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85AAE23-FCB6-4663-907C-0110B0FDC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6167615"/>
            <a:ext cx="46034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C72531-4B57-7C47-A123-0F33A81D1D37}"/>
              </a:ext>
            </a:extLst>
          </p:cNvPr>
          <p:cNvSpPr txBox="1"/>
          <p:nvPr/>
        </p:nvSpPr>
        <p:spPr>
          <a:xfrm>
            <a:off x="10576754" y="6357091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Stämningar</a:t>
            </a:r>
          </a:p>
        </p:txBody>
      </p:sp>
    </p:spTree>
    <p:extLst>
      <p:ext uri="{BB962C8B-B14F-4D97-AF65-F5344CB8AC3E}">
        <p14:creationId xmlns:p14="http://schemas.microsoft.com/office/powerpoint/2010/main" val="2818594009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AnalogousFromLightSeedRightStep">
      <a:dk1>
        <a:srgbClr val="000000"/>
      </a:dk1>
      <a:lt1>
        <a:srgbClr val="FFFFFF"/>
      </a:lt1>
      <a:dk2>
        <a:srgbClr val="412428"/>
      </a:dk2>
      <a:lt2>
        <a:srgbClr val="E2E8E7"/>
      </a:lt2>
      <a:accent1>
        <a:srgbClr val="C6969D"/>
      </a:accent1>
      <a:accent2>
        <a:srgbClr val="BA8F7F"/>
      </a:accent2>
      <a:accent3>
        <a:srgbClr val="B0A282"/>
      </a:accent3>
      <a:accent4>
        <a:srgbClr val="A2A873"/>
      </a:accent4>
      <a:accent5>
        <a:srgbClr val="94AA81"/>
      </a:accent5>
      <a:accent6>
        <a:srgbClr val="7BAF78"/>
      </a:accent6>
      <a:hlink>
        <a:srgbClr val="568E86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382</Words>
  <Application>Microsoft Macintosh PowerPoint</Application>
  <PresentationFormat>Widescreen</PresentationFormat>
  <Paragraphs>87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Meiryo</vt:lpstr>
      <vt:lpstr>Calibri</vt:lpstr>
      <vt:lpstr>Corbel</vt:lpstr>
      <vt:lpstr>ShojiVTI</vt:lpstr>
      <vt:lpstr>Gränssnittsdesign</vt:lpstr>
      <vt:lpstr>Färgteori </vt:lpstr>
      <vt:lpstr>Stämningar</vt:lpstr>
      <vt:lpstr>Spännande Snabbhet Intensitet</vt:lpstr>
      <vt:lpstr>Kärlek Förälskelse  Förtjusning Lycka</vt:lpstr>
      <vt:lpstr>Uppmärksamhet IntensivItet</vt:lpstr>
      <vt:lpstr>Fräschhet Friskhet</vt:lpstr>
      <vt:lpstr>Hälsosamhet Tillväxt Lugnhet</vt:lpstr>
      <vt:lpstr>Stabilitet Förtroende Ärlighet</vt:lpstr>
      <vt:lpstr>Inger Förtroende</vt:lpstr>
      <vt:lpstr>Lyxigt Majestätisk Rikedom Feminitet</vt:lpstr>
      <vt:lpstr>Mer om färger</vt:lpstr>
      <vt:lpstr>Färghjulet</vt:lpstr>
      <vt:lpstr>Analogous Colors - Inte ansträngande - Bra för bakgrunder - UI</vt:lpstr>
      <vt:lpstr>Complementary Colours - Ojämn desig - Färger stöter sig - Fångar uppmärksamhet - Logo design</vt:lpstr>
      <vt:lpstr>Split Colours - App ikoner Håller det enkelt - Står ut</vt:lpstr>
      <vt:lpstr>Triadic Colours - Jämn och balanserad - Ser väldigt 90-tal ut (överanvändes då)</vt:lpstr>
      <vt:lpstr>Monocromatic - Samma färg mixad med vit eller svart för kontrast. - Funkar väl med digital modern design</vt:lpstr>
      <vt:lpstr>Design Verktyg</vt:lpstr>
      <vt:lpstr>Color Hunt</vt:lpstr>
      <vt:lpstr>Flat UI Colors 2</vt:lpstr>
      <vt:lpstr>Material design palette</vt:lpstr>
      <vt:lpstr>ColorZilla extension</vt:lpstr>
      <vt:lpstr>Ytterligare läsning</vt:lpstr>
      <vt:lpstr>Typografi</vt:lpstr>
      <vt:lpstr>Fonter spelar roll</vt:lpstr>
      <vt:lpstr>PowerPoint Presentation</vt:lpstr>
      <vt:lpstr>Serif font familjen</vt:lpstr>
      <vt:lpstr>Serif olika tidsstilar</vt:lpstr>
      <vt:lpstr>Font för tidningar</vt:lpstr>
      <vt:lpstr>Sans-Serif </vt:lpstr>
      <vt:lpstr>SANS-Serif olika tidsstilar</vt:lpstr>
      <vt:lpstr>Hur typsnitt bestämmer läsbarhet</vt:lpstr>
      <vt:lpstr>Skillnader i läsbarhet</vt:lpstr>
      <vt:lpstr>Kombinera Serif och Sans-Serif</vt:lpstr>
      <vt:lpstr>Sans-Serif och Serif</vt:lpstr>
      <vt:lpstr>Gör ej så här</vt:lpstr>
      <vt:lpstr>Ha ej för många fonter</vt:lpstr>
      <vt:lpstr>Olika fonter har olika ”humör” – Blanda ej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Gränssnittsdesign</dc:title>
  <dc:creator>Lars Strömberg</dc:creator>
  <cp:lastModifiedBy>Lars Strömberg</cp:lastModifiedBy>
  <cp:revision>17</cp:revision>
  <dcterms:created xsi:type="dcterms:W3CDTF">2021-05-05T04:50:08Z</dcterms:created>
  <dcterms:modified xsi:type="dcterms:W3CDTF">2021-12-06T09:20:30Z</dcterms:modified>
</cp:coreProperties>
</file>